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2424" autoAdjust="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51" d="100"/>
          <a:sy n="51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15AFF-6F40-4817-A213-2BD1B8E85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5041E-49EA-4337-A62E-8049F4030A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1F920-A277-4527-A066-079F2EA343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BBC97-D947-43F0-80E5-312A9AFEA2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7AF49-F50E-4EE7-AA63-1855B735A0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CEE14-9609-4C29-8747-04F57F8BD2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09DF3-B47C-4EA3-819B-FA9230EB6B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45414-8441-4D31-A035-1D62E1193F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5B5C8-8AD2-4413-94B2-C4BB290FF8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F6840-6365-4F18-B12B-F924671F91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44" y="4979598"/>
            <a:ext cx="2863521" cy="167852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en-US" dirty="0"/>
              <a:t>Cystic Neoplasms of the Pancreas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4955" y="4559808"/>
            <a:ext cx="8825658" cy="1755648"/>
          </a:xfrm>
        </p:spPr>
        <p:txBody>
          <a:bodyPr>
            <a:normAutofit lnSpcReduction="10000"/>
          </a:bodyPr>
          <a:lstStyle/>
          <a:p>
            <a:r>
              <a:rPr lang="en-US" altLang="en-US" sz="1600" dirty="0"/>
              <a:t>Donald W. Weaver, M.D.</a:t>
            </a:r>
          </a:p>
          <a:p>
            <a:r>
              <a:rPr lang="en-US" altLang="en-US" sz="1600" dirty="0" err="1"/>
              <a:t>Penberthy</a:t>
            </a:r>
            <a:r>
              <a:rPr lang="en-US" altLang="en-US" sz="1600" dirty="0"/>
              <a:t> Professor of Surgery and Chairman</a:t>
            </a:r>
          </a:p>
          <a:p>
            <a:r>
              <a:rPr lang="en-US" altLang="en-US" sz="1600" dirty="0"/>
              <a:t>Wayne State University</a:t>
            </a:r>
          </a:p>
          <a:p>
            <a:r>
              <a:rPr lang="en-US" altLang="en-US" sz="1600" dirty="0"/>
              <a:t>Department of Surgery</a:t>
            </a:r>
          </a:p>
          <a:p>
            <a:r>
              <a:rPr lang="en-US" altLang="en-US" sz="1600" dirty="0"/>
              <a:t>Detroit, Michigan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56325" y="1022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712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Macrocystic Lesions</a:t>
            </a:r>
            <a:endParaRPr lang="en-US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Mucinous cystic neoplasms</a:t>
            </a:r>
          </a:p>
          <a:p>
            <a:r>
              <a:rPr lang="en-US" dirty="0"/>
              <a:t>Intraductal Papillary Mucinous Neoplasm (IPMN)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 t="51683" r="55937"/>
          <a:stretch>
            <a:fillRect/>
          </a:stretch>
        </p:blipFill>
        <p:spPr bwMode="auto">
          <a:xfrm>
            <a:off x="3160776" y="3138131"/>
            <a:ext cx="39624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6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MUCINOUS CYSTIC NEOPLASMS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2086"/>
            <a:ext cx="8946541" cy="4195481"/>
          </a:xfrm>
        </p:spPr>
        <p:txBody>
          <a:bodyPr/>
          <a:lstStyle/>
          <a:p>
            <a:r>
              <a:rPr lang="en-US" dirty="0"/>
              <a:t>Premalignant tumor - may transform into a mucinous cystadenocarcinoma</a:t>
            </a:r>
          </a:p>
          <a:p>
            <a:r>
              <a:rPr lang="en-US" dirty="0"/>
              <a:t>Exclusively seen in women - Typically in 'Mother' - median age: 40-50 years</a:t>
            </a:r>
          </a:p>
          <a:p>
            <a:r>
              <a:rPr lang="en-US" dirty="0" err="1"/>
              <a:t>Macrocystic</a:t>
            </a:r>
            <a:r>
              <a:rPr lang="en-US" dirty="0"/>
              <a:t> with thick wall </a:t>
            </a:r>
            <a:r>
              <a:rPr lang="en-US" dirty="0" err="1"/>
              <a:t>septations</a:t>
            </a:r>
            <a:r>
              <a:rPr lang="en-US" dirty="0"/>
              <a:t> and peripheral calcifications</a:t>
            </a:r>
          </a:p>
          <a:p>
            <a:r>
              <a:rPr lang="en-US" dirty="0"/>
              <a:t>Peripheral calcifications seen in 25%. This finding allows you to make a specific diagnosis</a:t>
            </a:r>
          </a:p>
          <a:p>
            <a:r>
              <a:rPr lang="en-US" dirty="0"/>
              <a:t>Location in the tail and body of the pancreas (95%).</a:t>
            </a:r>
          </a:p>
          <a:p>
            <a:r>
              <a:rPr lang="en-US" dirty="0"/>
              <a:t>Most are symptomatic, presenting with nondescript abdominal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Mucinous cystadenoma manifesting as a multiseptated cyst</a:t>
            </a:r>
            <a:endParaRPr lang="en-US" dirty="0"/>
          </a:p>
        </p:txBody>
      </p:sp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3"/>
          <a:srcRect b="6767"/>
          <a:stretch>
            <a:fillRect/>
          </a:stretch>
        </p:blipFill>
        <p:spPr bwMode="auto">
          <a:xfrm>
            <a:off x="1781016" y="1853248"/>
            <a:ext cx="7568184" cy="256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4"/>
          <a:srcRect b="8516"/>
          <a:stretch>
            <a:fillRect/>
          </a:stretch>
        </p:blipFill>
        <p:spPr bwMode="auto">
          <a:xfrm>
            <a:off x="3523488" y="4435199"/>
            <a:ext cx="4083240" cy="23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8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MUCINOUS CYSTIC NEOPLASMS (cont..)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2BCD6-89E9-45AB-87A3-D782413F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D:\google pics for seminars\pancreatc cysts\a509797aa4ce89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2" y="1919634"/>
            <a:ext cx="7437120" cy="269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D:\google pics for seminars\pancreatc cysts\a509797aa4c1e7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741" y="4613180"/>
            <a:ext cx="6318261" cy="20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Mucinous cystadenoCARCINOMA</a:t>
            </a:r>
            <a:endParaRPr lang="en-US" dirty="0"/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3"/>
          <a:srcRect b="5725"/>
          <a:stretch>
            <a:fillRect/>
          </a:stretch>
        </p:blipFill>
        <p:spPr bwMode="auto">
          <a:xfrm>
            <a:off x="1676400" y="2154238"/>
            <a:ext cx="89916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3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D/D b/w Mucinous cystadenoma and CARCINOMA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CA0D-DECF-4189-9028-ABA82BE3D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Mucinous cystadenocarcinoma manifest at MR imaging as large complex cystic pancreatic lesions.</a:t>
            </a:r>
          </a:p>
          <a:p>
            <a:r>
              <a:rPr lang="en-US"/>
              <a:t> They may be distinguished from Mucinous cystadenoma by the presence of intracystic enhancing soft tissue.</a:t>
            </a:r>
          </a:p>
          <a:p>
            <a:r>
              <a:rPr lang="en-US"/>
              <a:t>Hence, any enhancing soft tissue within a cystic neoplasm depicted on MR images is considered an indication for resection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D/D b/w Mucinous cystadenoma and CARCINOMAD/D b/w Mucinous cystadenoma and CARCINOMA (cont..)</a:t>
            </a:r>
          </a:p>
        </p:txBody>
      </p:sp>
      <p:pic>
        <p:nvPicPr>
          <p:cNvPr id="59394" name="Picture 2" descr="D:\google pics for seminars\pancreatc cysts\F25.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799" y="2027564"/>
            <a:ext cx="3953256" cy="37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D:\google pics for seminars\pancreatc cysts\F24.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839" y="2014570"/>
            <a:ext cx="4175760" cy="37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852672" y="5934076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Axial T2-weighted MR image  shows a large, complex cystic lesion in head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5132832" y="5795169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Contrast-enhanced </a:t>
            </a:r>
            <a:r>
              <a:rPr lang="en-US" b="1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MR</a:t>
            </a:r>
            <a:r>
              <a:rPr lang="en-US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 images show enhancing mural soft-tissue elements  projecting toward the cyst center.</a:t>
            </a:r>
          </a:p>
        </p:txBody>
      </p:sp>
    </p:spTree>
    <p:extLst>
      <p:ext uri="{BB962C8B-B14F-4D97-AF65-F5344CB8AC3E}">
        <p14:creationId xmlns:p14="http://schemas.microsoft.com/office/powerpoint/2010/main" val="3520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Intraductal Papillary Mucinous Neoplasm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80857-3DDE-4444-B0CA-ED4F8B1D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Mucin producing tumor in main pancreatic duct or branch-duct.</a:t>
            </a:r>
          </a:p>
          <a:p>
            <a:r>
              <a:rPr lang="en-US" dirty="0"/>
              <a:t>Location: pancreatic head &gt;&gt; tail and corpus.</a:t>
            </a:r>
          </a:p>
          <a:p>
            <a:r>
              <a:rPr lang="en-US" dirty="0"/>
              <a:t>Must have communication with pancreatic duct.</a:t>
            </a:r>
          </a:p>
          <a:p>
            <a:r>
              <a:rPr lang="en-US" dirty="0"/>
              <a:t>Best seen with MRCP.</a:t>
            </a:r>
          </a:p>
          <a:p>
            <a:r>
              <a:rPr lang="en-US" dirty="0"/>
              <a:t>Can be multifocal.</a:t>
            </a:r>
          </a:p>
          <a:p>
            <a:r>
              <a:rPr lang="en-US" dirty="0"/>
              <a:t>Main-duct IPMN has imaging features distinct from branch-type.</a:t>
            </a:r>
          </a:p>
          <a:p>
            <a:r>
              <a:rPr lang="en-US" dirty="0"/>
              <a:t>Branch-duct type can look like other cystic neoplasms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Intraductal Papillary Mucinous Neoplasm..Main duct type..</a:t>
            </a:r>
            <a:endParaRPr lang="en-US" dirty="0"/>
          </a:p>
        </p:txBody>
      </p:sp>
      <p:pic>
        <p:nvPicPr>
          <p:cNvPr id="61442" name="Picture 2" descr="D:\google pics for seminars\pancreatc cysts\a509797aa542d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897" y="1990345"/>
            <a:ext cx="5446713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7391400" y="2209800"/>
            <a:ext cx="304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Extremely widened main pancreatic duct (red arrow).</a:t>
            </a:r>
          </a:p>
        </p:txBody>
      </p:sp>
    </p:spTree>
    <p:extLst>
      <p:ext uri="{BB962C8B-B14F-4D97-AF65-F5344CB8AC3E}">
        <p14:creationId xmlns:p14="http://schemas.microsoft.com/office/powerpoint/2010/main" val="6793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Intraductal Papillary Mucinous Neoplasm..Branch duct type..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876C4-9D24-48CF-B0ED-94CB88A59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Multicystic</a:t>
            </a:r>
            <a:r>
              <a:rPr lang="en-US" dirty="0"/>
              <a:t>" lesion in uncinate process/head contiguous with dilated MPD("grape-like"</a:t>
            </a:r>
          </a:p>
          <a:p>
            <a:r>
              <a:rPr lang="en-US" dirty="0"/>
              <a:t>clusters or tubes &amp; arcs)</a:t>
            </a:r>
          </a:p>
          <a:p>
            <a:endParaRPr lang="en-US" dirty="0"/>
          </a:p>
        </p:txBody>
      </p:sp>
      <p:pic>
        <p:nvPicPr>
          <p:cNvPr id="62467" name="Picture 2" descr="D:\google pics for seminars\pancreatc cysts\a509797aa679a9_19-IPMN-side-branch-t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384" y="3322858"/>
            <a:ext cx="7400544" cy="3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7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Majority of pancreatic cysts are incidentally detected i.e. they are asymptomatic.</a:t>
            </a:r>
          </a:p>
          <a:p>
            <a:r>
              <a:rPr lang="en-US"/>
              <a:t> Symptomatic cysts are most likely to manifest with abdominal pain. </a:t>
            </a:r>
          </a:p>
          <a:p>
            <a:r>
              <a:rPr lang="en-US"/>
              <a:t>Jaundice or recurrent pancreatitis often indicates that the lesion is either in communication with the pancreatic ductal system or obstructing the pancreatic or biliary duct. </a:t>
            </a:r>
          </a:p>
          <a:p>
            <a:r>
              <a:rPr lang="en-US"/>
              <a:t>Pseudocysts typically occur with acute pancreatitis or may develop insidiously in the setting of chronic pancreatitis.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Intraductal Papillary Mucinous Neoplasm..</a:t>
            </a:r>
            <a:endParaRPr lang="en-US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914400" y="2133601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SOMETIMES THERE IS A MIXED TYPE.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 MRCP SHOWS BOTH A MAIN-DUCT AS WELL AS A BRANCH-DUCT IPMN (ARROW).</a:t>
            </a:r>
          </a:p>
        </p:txBody>
      </p:sp>
      <p:pic>
        <p:nvPicPr>
          <p:cNvPr id="63491" name="Picture 2" descr="D:\google pics for seminars\pancreatc cysts\a509797aa62a15_21-combi-IP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538" y="1471816"/>
            <a:ext cx="4171134" cy="372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0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Intraductal Papillary Mucinous </a:t>
            </a:r>
            <a:r>
              <a:rPr lang="en-US" dirty="0" err="1"/>
              <a:t>Neoplasm..MALIGNANT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02A12-7D27-4806-8C67-FBB683F2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of malignancy are:</a:t>
            </a:r>
          </a:p>
          <a:p>
            <a:r>
              <a:rPr lang="en-US" dirty="0"/>
              <a:t>Pancreatic duct &gt; 8 mm</a:t>
            </a:r>
          </a:p>
          <a:p>
            <a:r>
              <a:rPr lang="en-US" dirty="0"/>
              <a:t>Solid node in duct.</a:t>
            </a:r>
          </a:p>
          <a:p>
            <a:r>
              <a:rPr lang="en-US" dirty="0"/>
              <a:t>Mass around the pancreatic duct.</a:t>
            </a:r>
          </a:p>
          <a:p>
            <a:r>
              <a:rPr lang="en-US" dirty="0"/>
              <a:t>Enlarged bile duct.</a:t>
            </a:r>
          </a:p>
          <a:p>
            <a:endParaRPr lang="en-US" dirty="0"/>
          </a:p>
        </p:txBody>
      </p:sp>
      <p:pic>
        <p:nvPicPr>
          <p:cNvPr id="64515" name="Picture 2" descr="D:\google pics for seminars\pancreatc cysts\a509797aa63366_31-IP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245" y="1613807"/>
            <a:ext cx="5239883" cy="379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7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Cysts with a solid component</a:t>
            </a:r>
            <a:endParaRPr lang="en-US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Unilocular or multilocular</a:t>
            </a:r>
          </a:p>
          <a:p>
            <a:r>
              <a:rPr lang="en-US" dirty="0"/>
              <a:t>True cystic tumors or solid pancreatic neoplasms with cystic component/degeneration</a:t>
            </a:r>
          </a:p>
          <a:p>
            <a:r>
              <a:rPr lang="en-US" dirty="0"/>
              <a:t>Wide </a:t>
            </a:r>
            <a:r>
              <a:rPr lang="en-US" dirty="0" err="1"/>
              <a:t>DDx</a:t>
            </a:r>
            <a:endParaRPr lang="en-US" dirty="0"/>
          </a:p>
          <a:p>
            <a:pPr lvl="1"/>
            <a:r>
              <a:rPr lang="en-US" dirty="0"/>
              <a:t>Mucinous cystic neoplasms</a:t>
            </a:r>
          </a:p>
          <a:p>
            <a:pPr lvl="1"/>
            <a:r>
              <a:rPr lang="en-US" dirty="0"/>
              <a:t>IPMNs</a:t>
            </a:r>
          </a:p>
          <a:p>
            <a:pPr lvl="1"/>
            <a:r>
              <a:rPr lang="en-US" dirty="0"/>
              <a:t>Islet cell tumor</a:t>
            </a:r>
          </a:p>
          <a:p>
            <a:pPr lvl="1"/>
            <a:r>
              <a:rPr lang="en-US" dirty="0"/>
              <a:t>Solid pseudopapillary tumor (SPEN)</a:t>
            </a:r>
          </a:p>
          <a:p>
            <a:pPr lvl="1"/>
            <a:r>
              <a:rPr lang="en-US" dirty="0"/>
              <a:t>Adenocarcinoma</a:t>
            </a:r>
          </a:p>
          <a:p>
            <a:pPr lvl="1"/>
            <a:r>
              <a:rPr lang="en-US" dirty="0"/>
              <a:t>Metastasis</a:t>
            </a:r>
          </a:p>
          <a:p>
            <a:r>
              <a:rPr lang="en-US" dirty="0"/>
              <a:t>All malignant or have a high malignant potential</a:t>
            </a:r>
          </a:p>
          <a:p>
            <a:r>
              <a:rPr lang="en-US" dirty="0"/>
              <a:t>Surgical management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/>
          <a:srcRect l="42641" t="50067" b="2715"/>
          <a:stretch>
            <a:fillRect/>
          </a:stretch>
        </p:blipFill>
        <p:spPr bwMode="auto">
          <a:xfrm>
            <a:off x="7540752" y="2757424"/>
            <a:ext cx="3505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Solid pseudopapillary tumor manifesting as a cyst with a solid component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87720-63F1-445D-B089-206E70405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5FAE2-1BF2-4525-A0AD-F3369F610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Very uncommon neoplasm seen in women 20-30 years (Daughter). </a:t>
            </a:r>
          </a:p>
          <a:p>
            <a:r>
              <a:rPr lang="en-US" dirty="0"/>
              <a:t>Solid and cystic neoplasm with capsule and with early 'hemangioma-like' enhancement. Sometimes </a:t>
            </a:r>
            <a:r>
              <a:rPr lang="en-US" dirty="0" err="1"/>
              <a:t>intratumoral</a:t>
            </a:r>
            <a:r>
              <a:rPr lang="en-US" dirty="0"/>
              <a:t> hemorrhage</a:t>
            </a:r>
          </a:p>
          <a:p>
            <a:endParaRPr lang="en-US" dirty="0"/>
          </a:p>
        </p:txBody>
      </p:sp>
      <p:pic>
        <p:nvPicPr>
          <p:cNvPr id="67586" name="Picture 2" descr="D:\google pics for seminars\pancreatc cysts\a509797aa6b57d_23-solod-pseu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56092"/>
            <a:ext cx="591094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9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NEOPLASMS IN NUTSHELL</a:t>
            </a:r>
            <a:endParaRPr lang="en-US" dirty="0"/>
          </a:p>
        </p:txBody>
      </p:sp>
      <p:pic>
        <p:nvPicPr>
          <p:cNvPr id="72706" name="Picture 2" descr="D:\google pics for seminars\pancreatc cysts\a509797aa2f0cd_Tabel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432" y="1466088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9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D:\google pics for seminars\pancreatc cysts\a509797aa1239d_pancr-cyst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232" y="1253438"/>
            <a:ext cx="8936736" cy="52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 &amp; Gender</a:t>
            </a:r>
          </a:p>
          <a:p>
            <a:pPr lvl="1"/>
            <a:r>
              <a:rPr lang="en-US" dirty="0"/>
              <a:t>“Daughter Lesion”: SPEN</a:t>
            </a:r>
          </a:p>
          <a:p>
            <a:pPr lvl="1"/>
            <a:r>
              <a:rPr lang="en-US" dirty="0"/>
              <a:t>“Mother Lesion”: Mucinous cystic</a:t>
            </a:r>
          </a:p>
          <a:p>
            <a:pPr lvl="1"/>
            <a:r>
              <a:rPr lang="en-US" dirty="0"/>
              <a:t>“Grandmother Lesion”: Serous cystadenoma</a:t>
            </a:r>
          </a:p>
          <a:p>
            <a:r>
              <a:rPr lang="en-US" dirty="0"/>
              <a:t>Location</a:t>
            </a:r>
          </a:p>
          <a:p>
            <a:pPr lvl="1"/>
            <a:r>
              <a:rPr lang="en-US" dirty="0"/>
              <a:t>Head/neck for serous &amp; side branch IMPN</a:t>
            </a:r>
          </a:p>
          <a:p>
            <a:pPr lvl="1"/>
            <a:r>
              <a:rPr lang="en-US" dirty="0"/>
              <a:t>Body/tail for mucinous cystic neoplasm</a:t>
            </a:r>
          </a:p>
          <a:p>
            <a:r>
              <a:rPr lang="en-US" dirty="0"/>
              <a:t>Calcification</a:t>
            </a:r>
          </a:p>
          <a:p>
            <a:pPr lvl="1"/>
            <a:r>
              <a:rPr lang="en-US" dirty="0"/>
              <a:t>Peripheral in mucinous cystic</a:t>
            </a:r>
          </a:p>
          <a:p>
            <a:pPr lvl="1"/>
            <a:r>
              <a:rPr lang="en-US" dirty="0"/>
              <a:t>Central in serous cystadenoma</a:t>
            </a:r>
          </a:p>
          <a:p>
            <a:r>
              <a:rPr lang="en-US" dirty="0"/>
              <a:t>Mural Nodularity (enhancement = neoplasm)</a:t>
            </a:r>
          </a:p>
          <a:p>
            <a:endParaRPr lang="en-US" dirty="0"/>
          </a:p>
          <a:p>
            <a:r>
              <a:rPr lang="en-US" dirty="0"/>
              <a:t>Duct communication (narrow neck) favors IPMN</a:t>
            </a:r>
          </a:p>
        </p:txBody>
      </p:sp>
    </p:spTree>
    <p:extLst>
      <p:ext uri="{BB962C8B-B14F-4D97-AF65-F5344CB8AC3E}">
        <p14:creationId xmlns:p14="http://schemas.microsoft.com/office/powerpoint/2010/main" val="3454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…</a:t>
            </a:r>
            <a:r>
              <a:rPr lang="en-US">
                <a:sym typeface="Wingdings" pitchFamily="2" charset="2"/>
              </a:rPr>
              <a:t> </a:t>
            </a:r>
            <a:endParaRPr lang="en-US" dirty="0"/>
          </a:p>
        </p:txBody>
      </p:sp>
      <p:pic>
        <p:nvPicPr>
          <p:cNvPr id="83971" name="Picture 2" descr="D:\google pics for seminars\pancreatc cysts\a509797aa2fc95_grandma-e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277112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Cystic Neoplasms of the pancreas are uncommon but with the advent of advanced diagnostic imaging we are </a:t>
            </a:r>
            <a:r>
              <a:rPr lang="en-US" altLang="en-US" dirty="0" err="1"/>
              <a:t>fiinding</a:t>
            </a:r>
            <a:r>
              <a:rPr lang="en-US" altLang="en-US" dirty="0"/>
              <a:t> an increasing number</a:t>
            </a:r>
          </a:p>
          <a:p>
            <a:r>
              <a:rPr lang="en-US" altLang="en-US" dirty="0"/>
              <a:t>Differentiation between neoplasm and pseudocyst cannot be overemphasized </a:t>
            </a:r>
          </a:p>
          <a:p>
            <a:r>
              <a:rPr lang="en-US" altLang="en-US" dirty="0"/>
              <a:t>Surgical excision is the mainstay of therapy</a:t>
            </a:r>
          </a:p>
          <a:p>
            <a:r>
              <a:rPr lang="en-US" altLang="en-US" dirty="0"/>
              <a:t>Excellent long-term survival can be expected 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Cystic Pancreatic Lesions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Pseudocyst</a:t>
            </a:r>
          </a:p>
          <a:p>
            <a:endParaRPr lang="en-US"/>
          </a:p>
          <a:p>
            <a:r>
              <a:rPr lang="en-US"/>
              <a:t>Common cystic pancreatic neoplasms</a:t>
            </a:r>
          </a:p>
          <a:p>
            <a:pPr lvl="1"/>
            <a:r>
              <a:rPr lang="en-US"/>
              <a:t>Serous cystadenoma</a:t>
            </a:r>
          </a:p>
          <a:p>
            <a:pPr lvl="1"/>
            <a:r>
              <a:rPr lang="en-US"/>
              <a:t>Mucinous cystic neoplasm </a:t>
            </a:r>
          </a:p>
          <a:p>
            <a:pPr lvl="1"/>
            <a:r>
              <a:rPr lang="en-US"/>
              <a:t>IPMN</a:t>
            </a:r>
          </a:p>
          <a:p>
            <a:pPr lvl="1"/>
            <a:endParaRPr lang="en-US"/>
          </a:p>
          <a:p>
            <a:r>
              <a:rPr lang="en-US"/>
              <a:t>Rare cystic pancreatic neoplasms</a:t>
            </a:r>
          </a:p>
          <a:p>
            <a:pPr lvl="1"/>
            <a:r>
              <a:rPr lang="en-US"/>
              <a:t>Solid pseudo papillary tumor</a:t>
            </a:r>
          </a:p>
          <a:p>
            <a:pPr lvl="1"/>
            <a:r>
              <a:rPr lang="en-US"/>
              <a:t>Acinar cell cystadenocarcinoma</a:t>
            </a:r>
          </a:p>
          <a:p>
            <a:pPr lvl="1"/>
            <a:r>
              <a:rPr lang="en-US"/>
              <a:t>Lymphangioma</a:t>
            </a:r>
          </a:p>
          <a:p>
            <a:pPr lvl="1"/>
            <a:r>
              <a:rPr lang="en-US"/>
              <a:t>Hemangioma</a:t>
            </a:r>
          </a:p>
          <a:p>
            <a:pPr lvl="1"/>
            <a:r>
              <a:rPr lang="en-US"/>
              <a:t>Paraganglioma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Morphologic Types of Cystic Lesions of the Pancreas</a:t>
            </a:r>
            <a:endParaRPr lang="en-US" dirty="0"/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040" y="1956816"/>
            <a:ext cx="53609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CYSTIC NEOPLASMS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0D45BC-8EAD-43C4-93F2-E4ED4DF430A4}"/>
              </a:ext>
            </a:extLst>
          </p:cNvPr>
          <p:cNvSpPr txBox="1">
            <a:spLocks noChangeArrowheads="1"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/>
              <a:t>The diagnosis of a cystic neoplasm should be considered when there is no history of pancreatitis or trauma.</a:t>
            </a:r>
          </a:p>
          <a:p>
            <a:r>
              <a:rPr lang="en-US" sz="1800" dirty="0"/>
              <a:t>Morphological characteristics of a cystic neoplasm are:</a:t>
            </a:r>
          </a:p>
          <a:p>
            <a:pPr lvl="1"/>
            <a:r>
              <a:rPr lang="en-US" sz="1600" dirty="0"/>
              <a:t>thick irregular rim, </a:t>
            </a:r>
          </a:p>
          <a:p>
            <a:pPr lvl="1"/>
            <a:r>
              <a:rPr lang="en-US" sz="1600" dirty="0" err="1"/>
              <a:t>septations</a:t>
            </a:r>
            <a:endParaRPr lang="en-US" sz="1600" dirty="0"/>
          </a:p>
          <a:p>
            <a:pPr lvl="1"/>
            <a:r>
              <a:rPr lang="en-US" sz="1600" dirty="0"/>
              <a:t>solid components</a:t>
            </a:r>
          </a:p>
          <a:p>
            <a:pPr lvl="1"/>
            <a:r>
              <a:rPr lang="en-US" sz="1600" dirty="0"/>
              <a:t>dilated pancreatic duct &gt; 3mm and calcifications.</a:t>
            </a:r>
          </a:p>
          <a:p>
            <a:r>
              <a:rPr lang="en-US" sz="1800" dirty="0"/>
              <a:t>Fluid aspirated from a cyst with an HIGH amylase level</a:t>
            </a:r>
          </a:p>
          <a:p>
            <a:r>
              <a:rPr lang="en-US" sz="1800" dirty="0"/>
              <a:t>Fluid aspirated from a cyst with CEA&gt;200</a:t>
            </a:r>
          </a:p>
          <a:p>
            <a:r>
              <a:rPr lang="en-US" sz="1800" dirty="0"/>
              <a:t>It is important to make the diagnosis of a serous cystic neoplasm, since this is the only tumor that has no malignant potential.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69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Microcystic Lesions-Serous cystadenoma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49E0A-C413-4A80-9E3E-DBECE4231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Benign tumor, but large tumors have a tendency to increase in size and cause symptoms.</a:t>
            </a:r>
          </a:p>
          <a:p>
            <a:r>
              <a:rPr lang="en-US" dirty="0"/>
              <a:t>Typically seen in 'Grandma' .</a:t>
            </a:r>
          </a:p>
          <a:p>
            <a:r>
              <a:rPr lang="en-US" dirty="0"/>
              <a:t>Microcystic or honey-combed cyst with central scar (30%) and calcifications (18%)</a:t>
            </a:r>
          </a:p>
          <a:p>
            <a:r>
              <a:rPr lang="en-US" dirty="0" err="1"/>
              <a:t>Macrocystic</a:t>
            </a:r>
            <a:r>
              <a:rPr lang="en-US" dirty="0"/>
              <a:t> in 10% and difficult to differentiate from pseudocyst and mucinous cystic neoplasm .</a:t>
            </a:r>
          </a:p>
          <a:p>
            <a:r>
              <a:rPr lang="en-US" dirty="0"/>
              <a:t>Lobulated surface .</a:t>
            </a:r>
          </a:p>
          <a:p>
            <a:r>
              <a:rPr lang="en-US" dirty="0"/>
              <a:t>No communication between cysts and pancreatic duct.</a:t>
            </a:r>
          </a:p>
          <a:p>
            <a:r>
              <a:rPr lang="en-US" dirty="0" err="1"/>
              <a:t>Hypervascular</a:t>
            </a:r>
            <a:r>
              <a:rPr lang="en-US" dirty="0"/>
              <a:t> enhancement is sometimes seen and can look like cystic neuroendocrine tumor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6AD2C-54F9-4D9A-A489-7FC3319B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D:\google pics for seminars\pancreatc cysts\a509797aa309d0_TEK-S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2" y="1637615"/>
            <a:ext cx="4809051" cy="40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 descr="D:\google pics for seminars\pancreatc cysts\a509797aa3272f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2363" y="1637615"/>
            <a:ext cx="3072449" cy="40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4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cystadenoma-cont..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DB7F3-2E1A-49A6-BF62-5C2ACF1C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3" descr="D:\google pics for seminars\pancreatc cysts\a509797aa345e6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1" y="1691858"/>
            <a:ext cx="6970840" cy="393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D:\google pics for seminars\pancreatc cysts\a509797aa34d94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951" y="1702185"/>
            <a:ext cx="3455630" cy="36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4059936" y="5121420"/>
            <a:ext cx="3557014" cy="92333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  <a:cs typeface="Arial" charset="0"/>
              </a:rPr>
              <a:t>Hypodense lesion with central calcification&amp;enhancement of septae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7616951" y="5121420"/>
            <a:ext cx="3455630" cy="92333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rbel" pitchFamily="34" charset="0"/>
                <a:cs typeface="Arial" charset="0"/>
              </a:rPr>
              <a:t>T2WI  fatsat shows a lobuated hyperintense lesion with central scar,characteristic of SCN.</a:t>
            </a:r>
          </a:p>
        </p:txBody>
      </p:sp>
    </p:spTree>
    <p:extLst>
      <p:ext uri="{BB962C8B-B14F-4D97-AF65-F5344CB8AC3E}">
        <p14:creationId xmlns:p14="http://schemas.microsoft.com/office/powerpoint/2010/main" val="31171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Serous cystadenoma</a:t>
            </a:r>
            <a:br>
              <a:rPr lang="en-US"/>
            </a:br>
            <a:r>
              <a:rPr lang="en-US"/>
              <a:t>(macrocystic variant)</a:t>
            </a:r>
            <a:endParaRPr lang="en-US" dirty="0"/>
          </a:p>
        </p:txBody>
      </p:sp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424" y="2377440"/>
            <a:ext cx="6019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7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</Template>
  <TotalTime>56</TotalTime>
  <Words>916</Words>
  <Application>Microsoft Office PowerPoint</Application>
  <PresentationFormat>Widescreen</PresentationFormat>
  <Paragraphs>142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Corbel</vt:lpstr>
      <vt:lpstr>Tahoma</vt:lpstr>
      <vt:lpstr>Wingdings</vt:lpstr>
      <vt:lpstr>Wingdings 3</vt:lpstr>
      <vt:lpstr>WideScreen</vt:lpstr>
      <vt:lpstr>Cystic Neoplasms of the Pancreas</vt:lpstr>
      <vt:lpstr>Clinical Features</vt:lpstr>
      <vt:lpstr>Classification of Cystic Pancreatic Lesions</vt:lpstr>
      <vt:lpstr>Four Morphologic Types of Cystic Lesions of the Pancreas</vt:lpstr>
      <vt:lpstr>CYSTIC NEOPLASMS</vt:lpstr>
      <vt:lpstr>Microcystic Lesions-Serous cystadenoma</vt:lpstr>
      <vt:lpstr>Serous cystadenoma</vt:lpstr>
      <vt:lpstr>Serous cystadenoma-cont..</vt:lpstr>
      <vt:lpstr>Serous cystadenoma (macrocystic variant)</vt:lpstr>
      <vt:lpstr>Macrocystic Lesions</vt:lpstr>
      <vt:lpstr>MUCINOUS CYSTIC NEOPLASMS </vt:lpstr>
      <vt:lpstr>Mucinous cystadenoma manifesting as a multiseptated cyst</vt:lpstr>
      <vt:lpstr>MUCINOUS CYSTIC NEOPLASMS (cont..) </vt:lpstr>
      <vt:lpstr>Mucinous cystadenoCARCINOMA</vt:lpstr>
      <vt:lpstr>D/D b/w Mucinous cystadenoma and CARCINOMA</vt:lpstr>
      <vt:lpstr>D/D b/w Mucinous cystadenoma and CARCINOMAD/D b/w Mucinous cystadenoma and CARCINOMA (cont..)</vt:lpstr>
      <vt:lpstr>Intraductal Papillary Mucinous Neoplasm</vt:lpstr>
      <vt:lpstr>Intraductal Papillary Mucinous Neoplasm..Main duct type..</vt:lpstr>
      <vt:lpstr>Intraductal Papillary Mucinous Neoplasm..Branch duct type..</vt:lpstr>
      <vt:lpstr>Intraductal Papillary Mucinous Neoplasm..</vt:lpstr>
      <vt:lpstr>Intraductal Papillary Mucinous Neoplasm..MALIGNANT</vt:lpstr>
      <vt:lpstr>Cysts with a solid component</vt:lpstr>
      <vt:lpstr>Solid pseudopapillary tumor manifesting as a cyst with a solid component</vt:lpstr>
      <vt:lpstr>NEOPLASMS IN NUTSHELL</vt:lpstr>
      <vt:lpstr>MORPHOLOGY</vt:lpstr>
      <vt:lpstr>Pearls</vt:lpstr>
      <vt:lpstr>TAKE HOME …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Fractile</dc:creator>
  <cp:lastModifiedBy>Donald Weaver</cp:lastModifiedBy>
  <cp:revision>7</cp:revision>
  <dcterms:created xsi:type="dcterms:W3CDTF">2016-03-10T18:45:15Z</dcterms:created>
  <dcterms:modified xsi:type="dcterms:W3CDTF">2018-11-06T17:26:01Z</dcterms:modified>
</cp:coreProperties>
</file>